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1" r:id="rId2"/>
    <p:sldId id="258" r:id="rId3"/>
    <p:sldId id="272" r:id="rId4"/>
    <p:sldId id="271" r:id="rId5"/>
    <p:sldId id="260" r:id="rId6"/>
    <p:sldId id="262" r:id="rId7"/>
    <p:sldId id="270" r:id="rId8"/>
    <p:sldId id="263" r:id="rId9"/>
    <p:sldId id="268" r:id="rId10"/>
    <p:sldId id="265" r:id="rId11"/>
    <p:sldId id="267" r:id="rId12"/>
    <p:sldId id="266" r:id="rId13"/>
    <p:sldId id="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1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6" autoAdjust="0"/>
    <p:restoredTop sz="94674"/>
  </p:normalViewPr>
  <p:slideViewPr>
    <p:cSldViewPr snapToGrid="0">
      <p:cViewPr varScale="1">
        <p:scale>
          <a:sx n="108" d="100"/>
          <a:sy n="108" d="100"/>
        </p:scale>
        <p:origin x="8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9" d="100"/>
          <a:sy n="109" d="100"/>
        </p:scale>
        <p:origin x="406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0CA727-34F3-A74F-A74D-62F73A165F5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44951-7FF0-5641-8468-8BE165E9E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9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53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Nicky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614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Nicky: example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85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Nicky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574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90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Nicky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27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Nicky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03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39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93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82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58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3559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8500" y="11557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44951-7FF0-5641-8468-8BE165E9E20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15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2F99F-AF0B-00E5-3AA1-7C096BDE2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6B47C9-FC11-C3E3-6A24-2FCC9F1E4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FADB4-998D-949F-56DF-9C05A4128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040D5-2365-2096-1DE3-072D0DDC8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69F80-7AFE-96C5-9320-B02EEF9C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751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21F7-4B32-5826-C569-5C3EA4911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CADA2-418D-5FBC-BAC9-733104846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FCA53-6C2A-F840-A417-5A0BC2627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3BB3B-0E1B-1E0D-8E90-22840622B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25361-80CD-6F12-FA36-2AB50048B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70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71A95C-B64F-0F1F-778A-1FC4F919AE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087196-75D1-2194-240D-ADF4F9A14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D905E-D63D-7739-D6AF-E234A4427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E5DE2-C846-011A-C4F5-CA708FFA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144FB-1CDC-6AE3-9F4B-69E6F4EE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92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6F890-92A4-0676-AF3C-493361658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827F1-CF13-52A9-D7A1-20FEB54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96AA4-36DF-C4CB-28EF-DEAC2FFE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DF782-59B3-25E1-F613-C39EEEFAE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3371B-A997-B59F-1643-75E7DD3F8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18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5D241-473A-B1FC-B42B-7EB62B9CF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59496-2D5C-C29A-FBAC-69F1DD8FD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50EC-CD1E-624C-D597-9813DB406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66AD2-6FE3-2314-A50E-8709A5C2B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ECCBF-1800-9B39-581E-648B89C2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913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7495B-7009-BE17-E217-813C3E1C0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B1C7E-2E91-2015-0CA1-5BCCF6159D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CAFC1A-7765-F8A7-DB29-54B13C93A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E87E5D-81D1-9753-69B6-C35AF53D8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0FA8D-AD21-1452-33BF-4E02248FB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90E4B-FEF2-9130-53C9-31F38F75E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6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844DD-CB6E-F125-204A-F21E6F5C8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2ED77-18D5-E0D6-2144-4CB298602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A67D93-DEEE-8629-01D2-FEBD1BF33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3680FC-DE58-9864-CFD6-656386604D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8786D3-6F74-776F-BC0F-FBACB859FE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D7DF8D-8E77-F625-C5BC-9D26A29B4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A27EF-64DC-70D5-5280-EB3B0B10C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59973E-D6A0-9E12-3315-46DB1B9C7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69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8EAEA-5129-823B-AB4D-6E4870BDF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CE1830-02BD-AE51-0820-80D145844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CDAB99-8D5B-06E4-2879-D445C8868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FFC181-DD28-9586-EE32-68421877D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94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352A9-5EF9-BCB1-473F-9882BE14F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C28353-3343-1DB3-C75A-86DB76413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490BC-E883-BA70-18D2-0487341E2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744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A25B2-15ED-EE72-A9A2-31F01CFC5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D2E5B-2F2F-C90D-CB8A-8EC51C2E3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58401-FA67-1861-D79D-99D4F56132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A6964-2734-C6E2-E6F7-4AD6CDFFC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CFBA2-1871-614D-D944-53D097597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EF8BC4-1FA4-CE3F-FBFA-E5770CD09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250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F03F2-08CB-7000-E41A-15CEC1F39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AD928A-BD92-AF8E-AA03-D397EADB1F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4FF407-5DE5-2865-E322-A78F79FF8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11830-9E33-A5C3-CF08-538942C40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0AEF7B-5454-4996-D2B6-F34FC38CB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CD917-472B-F91F-AB5F-023FEF33D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2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020B50-5EC9-4A51-2D70-1C6038D20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F91A7-860A-5E7C-D2ED-BD0965A28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5E424-4F8E-26F5-E279-83F6A809D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CD03F-21B9-44E5-8F26-717551D002F2}" type="datetimeFigureOut">
              <a:rPr lang="en-US" smtClean="0"/>
              <a:t>12/14/2022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86B37-D861-F6C6-38BC-76C8EA02B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CCBCB-DAE4-C930-EC99-1D108CFA8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7FECA-7E2E-4064-BEEF-65787D1D72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78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orcid.org/register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pennorcid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gate@upenn.edu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lisanich@upenn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itehouse.gov/wp-content/uploads/2022/08/08-2022-OSTP-Public-Access-Memo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itehouse.gov/wp-content/uploads/2022/08/08-2022-OSTP-Public-Access-Memo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AE1BC87-29AF-0A21-7C3B-C3DBCDEC7E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49" y="422543"/>
            <a:ext cx="2024137" cy="667133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F82631-DE0C-59C5-F6DF-B8306076A6D9}"/>
              </a:ext>
            </a:extLst>
          </p:cNvPr>
          <p:cNvSpPr txBox="1"/>
          <p:nvPr/>
        </p:nvSpPr>
        <p:spPr>
          <a:xfrm>
            <a:off x="980352" y="1527560"/>
            <a:ext cx="10477143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Open Researcher and Contributor ID (ORCID): </a:t>
            </a:r>
          </a:p>
          <a:p>
            <a:endParaRPr lang="en-US" sz="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What is it? How are funders and publishers integrating it into systems/workflows? How can it reduce my workload and why does it matter now?</a:t>
            </a:r>
          </a:p>
          <a:p>
            <a:endParaRPr lang="en-US" sz="2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September 28, 2022</a:t>
            </a:r>
          </a:p>
          <a:p>
            <a:endParaRPr lang="en-US" sz="2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Nicky Agate, Ph.D., Penn Libraries</a:t>
            </a:r>
          </a:p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Lisa Nichols, Ph.D., Office of Research Services</a:t>
            </a:r>
          </a:p>
        </p:txBody>
      </p:sp>
    </p:spTree>
    <p:extLst>
      <p:ext uri="{BB962C8B-B14F-4D97-AF65-F5344CB8AC3E}">
        <p14:creationId xmlns:p14="http://schemas.microsoft.com/office/powerpoint/2010/main" val="773855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9DBD8F-5515-19B9-A5D3-F39E735A7B22}"/>
              </a:ext>
            </a:extLst>
          </p:cNvPr>
          <p:cNvSpPr txBox="1"/>
          <p:nvPr/>
        </p:nvSpPr>
        <p:spPr>
          <a:xfrm>
            <a:off x="538385" y="495656"/>
            <a:ext cx="10810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How do I build and optimize my profile/record?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269998-2220-EFC7-BAE0-BF862D15C642}"/>
              </a:ext>
            </a:extLst>
          </p:cNvPr>
          <p:cNvSpPr txBox="1"/>
          <p:nvPr/>
        </p:nvSpPr>
        <p:spPr>
          <a:xfrm>
            <a:off x="538385" y="2031729"/>
            <a:ext cx="1051132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The more you put into your ORCID profile now (data + trusted relationships) the more time it will save you in the future!</a:t>
            </a:r>
          </a:p>
          <a:p>
            <a:pPr marL="0" indent="0">
              <a:buNone/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ORCID records can contain: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Biographical information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Affiliations (employment, education, qualifications, invited positions, 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distinctions, memberships, and service)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Funding received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Works produced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Peer review activity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Research resources used (facilities, equipment, labs, etc.) </a:t>
            </a:r>
          </a:p>
          <a:p>
            <a:endParaRPr lang="en-US" sz="1800" b="0" i="0" u="none" strike="noStrike" baseline="0" dirty="0"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AC0500-5418-CEC2-B599-CAC7EA2653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449" y="4131782"/>
            <a:ext cx="3281166" cy="18702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D767087-80D9-E29F-DF72-9D19E1851B5A}"/>
              </a:ext>
            </a:extLst>
          </p:cNvPr>
          <p:cNvSpPr txBox="1"/>
          <p:nvPr/>
        </p:nvSpPr>
        <p:spPr>
          <a:xfrm>
            <a:off x="4599173" y="1000121"/>
            <a:ext cx="23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+mj-lt"/>
                <a:hlinkClick r:id="rId4"/>
              </a:rPr>
              <a:t>orcid.org/register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endParaRPr lang="en-US" sz="2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25570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9DBD8F-5515-19B9-A5D3-F39E735A7B22}"/>
              </a:ext>
            </a:extLst>
          </p:cNvPr>
          <p:cNvSpPr txBox="1"/>
          <p:nvPr/>
        </p:nvSpPr>
        <p:spPr>
          <a:xfrm>
            <a:off x="538385" y="495656"/>
            <a:ext cx="10810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How do I build and optimize my profile/record?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269998-2220-EFC7-BAE0-BF862D15C642}"/>
              </a:ext>
            </a:extLst>
          </p:cNvPr>
          <p:cNvSpPr txBox="1"/>
          <p:nvPr/>
        </p:nvSpPr>
        <p:spPr>
          <a:xfrm>
            <a:off x="538385" y="1695586"/>
            <a:ext cx="1051132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IMPORT: Connect your existing work by DOI or other identifier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CONNECT:  Use your ORCID to authenticate or add it to your record with research sponsors, publishers, and others (such as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PennERA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AUTOMATE: Allow trusted organizations such as publishers,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Datacite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and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Crossref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(for articles with DOIs), funders, and your home institution to automatically update your profile with new information as you publish or get funding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CONTROL: Make items on your record visible to and/or editable by nobody, only trusted organizations, or others as appropriate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SAFEGUARD: Add a back-up email address for the inevitable password resets!</a:t>
            </a:r>
          </a:p>
          <a:p>
            <a:pPr lvl="1"/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84EEF8-D2D7-8319-A753-C00B2015EA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9210" y="4586555"/>
            <a:ext cx="2733782" cy="273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525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B4CCA3-43E0-D500-513E-16C7C639B40B}"/>
              </a:ext>
            </a:extLst>
          </p:cNvPr>
          <p:cNvSpPr txBox="1"/>
          <p:nvPr/>
        </p:nvSpPr>
        <p:spPr>
          <a:xfrm>
            <a:off x="6765773" y="2050606"/>
            <a:ext cx="5203620" cy="4607048"/>
          </a:xfrm>
          <a:prstGeom prst="rect">
            <a:avLst/>
          </a:prstGeom>
          <a:solidFill>
            <a:srgbClr val="AB15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9DBD8F-5515-19B9-A5D3-F39E735A7B22}"/>
              </a:ext>
            </a:extLst>
          </p:cNvPr>
          <p:cNvSpPr txBox="1"/>
          <p:nvPr/>
        </p:nvSpPr>
        <p:spPr>
          <a:xfrm>
            <a:off x="538385" y="495656"/>
            <a:ext cx="108104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How do I affiliate my record with Penn and permit trusted organizations access?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3BF059-8EE6-32DC-FDE4-13576CBBB7D1}"/>
              </a:ext>
            </a:extLst>
          </p:cNvPr>
          <p:cNvSpPr txBox="1"/>
          <p:nvPr/>
        </p:nvSpPr>
        <p:spPr>
          <a:xfrm>
            <a:off x="117145" y="2050606"/>
            <a:ext cx="664862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Granting Permissions: you can allow a trusted organization/individual to: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Get your ORCID ID (and use it in their workflows)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Read information set to “everyone” or “trusted parties”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Add/update research activities (funding, publications, honors, affiliations…)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Add/update your biographical information (names, website, keywords)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9A58C4-6A7F-F56D-9215-B5DB77B2A6CD}"/>
              </a:ext>
            </a:extLst>
          </p:cNvPr>
          <p:cNvSpPr txBox="1"/>
          <p:nvPr/>
        </p:nvSpPr>
        <p:spPr>
          <a:xfrm>
            <a:off x="7253554" y="2178690"/>
            <a:ext cx="44137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  <a:latin typeface="+mj-lt"/>
            </a:endParaRPr>
          </a:p>
          <a:p>
            <a:r>
              <a:rPr lang="en-US" dirty="0">
                <a:solidFill>
                  <a:schemeClr val="bg1"/>
                </a:solidFill>
                <a:latin typeface="+mj-lt"/>
              </a:rPr>
              <a:t>If you have received federal funding: check your email for messages from the Office of Research requesting permission to update your record (or inviting you to create one)</a:t>
            </a:r>
          </a:p>
          <a:p>
            <a:endParaRPr lang="en-US" dirty="0">
              <a:solidFill>
                <a:schemeClr val="bg1"/>
              </a:solidFill>
              <a:latin typeface="+mj-lt"/>
            </a:endParaRPr>
          </a:p>
          <a:p>
            <a:r>
              <a:rPr lang="en-US" dirty="0">
                <a:solidFill>
                  <a:schemeClr val="bg1"/>
                </a:solidFill>
                <a:latin typeface="+mj-lt"/>
              </a:rPr>
              <a:t>If you have an ORCD and want to affiliate it with Penn: </a:t>
            </a:r>
            <a:r>
              <a:rPr lang="en-US" dirty="0">
                <a:solidFill>
                  <a:schemeClr val="bg1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https://bit.ly/pennorcid</a:t>
            </a:r>
            <a:endParaRPr lang="en-US" dirty="0">
              <a:solidFill>
                <a:schemeClr val="bg1"/>
              </a:solidFill>
              <a:latin typeface="+mj-lt"/>
            </a:endParaRPr>
          </a:p>
          <a:p>
            <a:endParaRPr lang="en-US" dirty="0">
              <a:solidFill>
                <a:schemeClr val="bg1"/>
              </a:solidFill>
              <a:latin typeface="+mj-lt"/>
            </a:endParaRPr>
          </a:p>
          <a:p>
            <a:r>
              <a:rPr lang="en-US" dirty="0">
                <a:solidFill>
                  <a:schemeClr val="bg1"/>
                </a:solidFill>
                <a:latin typeface="+mj-lt"/>
              </a:rPr>
              <a:t>From spring 2023: affiliate it with your author record in </a:t>
            </a:r>
            <a:r>
              <a:rPr lang="en-US" dirty="0" err="1">
                <a:solidFill>
                  <a:schemeClr val="bg1"/>
                </a:solidFill>
                <a:latin typeface="+mj-lt"/>
              </a:rPr>
              <a:t>ScholarlyCommons</a:t>
            </a:r>
            <a:r>
              <a:rPr lang="en-US" dirty="0">
                <a:solidFill>
                  <a:schemeClr val="bg1"/>
                </a:solidFill>
                <a:latin typeface="+mj-lt"/>
              </a:rPr>
              <a:t>, Penn’s institutional repository</a:t>
            </a:r>
          </a:p>
          <a:p>
            <a:endParaRPr lang="en-US" dirty="0">
              <a:solidFill>
                <a:schemeClr val="bg1"/>
              </a:solidFill>
              <a:latin typeface="+mj-lt"/>
            </a:endParaRPr>
          </a:p>
          <a:p>
            <a:r>
              <a:rPr lang="en-US" dirty="0">
                <a:solidFill>
                  <a:schemeClr val="bg1"/>
                </a:solidFill>
                <a:latin typeface="+mj-lt"/>
              </a:rPr>
              <a:t>More integrations coming!</a:t>
            </a:r>
          </a:p>
        </p:txBody>
      </p:sp>
    </p:spTree>
    <p:extLst>
      <p:ext uri="{BB962C8B-B14F-4D97-AF65-F5344CB8AC3E}">
        <p14:creationId xmlns:p14="http://schemas.microsoft.com/office/powerpoint/2010/main" val="759333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800298-0720-2C59-5F35-A0513857D670}"/>
              </a:ext>
            </a:extLst>
          </p:cNvPr>
          <p:cNvSpPr txBox="1"/>
          <p:nvPr/>
        </p:nvSpPr>
        <p:spPr>
          <a:xfrm>
            <a:off x="2409914" y="2478281"/>
            <a:ext cx="70417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guides.library.upenn.edu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/</a:t>
            </a:r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orcid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en-US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Nicky Agate: 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  <a:hlinkClick r:id="rId3"/>
              </a:rPr>
              <a:t>agate@upenn.edu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Lisa Nichols: 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  <a:hlinkClick r:id="rId4"/>
              </a:rPr>
              <a:t>lisanich@upenn.edu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en-US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121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1F6E8D-7F73-1B03-5CDB-F1AC06DDA53B}"/>
              </a:ext>
            </a:extLst>
          </p:cNvPr>
          <p:cNvSpPr txBox="1"/>
          <p:nvPr/>
        </p:nvSpPr>
        <p:spPr>
          <a:xfrm>
            <a:off x="602436" y="1117967"/>
            <a:ext cx="1130464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+mj-lt"/>
            </a:endParaRPr>
          </a:p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An ORCID (Open Researcher and Contributor ID) is a unique persistent identifier (like a DOI for researchers!) that connects you to all of your scholarly work in one profile. Think of it as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portable profile data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.</a:t>
            </a:r>
          </a:p>
          <a:p>
            <a:endParaRPr lang="en-US" sz="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With an ORCID you can: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800" dirty="0">
              <a:solidFill>
                <a:schemeClr val="accent1">
                  <a:lumMod val="50000"/>
                </a:schemeClr>
              </a:solidFill>
              <a:effectLst/>
              <a:highlight>
                <a:srgbClr val="00FFFF"/>
              </a:highlight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Be consistently affiliated with your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research outputs (data, publications, grants, awards, code—even peer reviews) even while your name, title, and affiliation may change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Have your ORCID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iD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automatically affiliated with your federal awards and research outcomes by federal agencies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Spend less time on administrative tasks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Watch forms auto-populate when you use your ORCID to log into sponsor, publisher, and other trusted systems—and have your data and grants added back to your profile by trusted partners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Control the access, use, and visibility of your information – down to the item level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Tell your impact story 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42F5B4-2AD9-9358-A871-70F8D0C50274}"/>
              </a:ext>
            </a:extLst>
          </p:cNvPr>
          <p:cNvSpPr txBox="1"/>
          <p:nvPr/>
        </p:nvSpPr>
        <p:spPr>
          <a:xfrm>
            <a:off x="602436" y="410081"/>
            <a:ext cx="10608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What is ORCID?</a:t>
            </a:r>
          </a:p>
        </p:txBody>
      </p:sp>
    </p:spTree>
    <p:extLst>
      <p:ext uri="{BB962C8B-B14F-4D97-AF65-F5344CB8AC3E}">
        <p14:creationId xmlns:p14="http://schemas.microsoft.com/office/powerpoint/2010/main" val="1153010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260ADD-7F5C-58AC-77E0-F4949A3A40B6}"/>
              </a:ext>
            </a:extLst>
          </p:cNvPr>
          <p:cNvSpPr txBox="1"/>
          <p:nvPr/>
        </p:nvSpPr>
        <p:spPr>
          <a:xfrm>
            <a:off x="856034" y="2577830"/>
            <a:ext cx="10214721" cy="3949450"/>
          </a:xfrm>
          <a:prstGeom prst="rect">
            <a:avLst/>
          </a:prstGeom>
          <a:solidFill>
            <a:srgbClr val="AB15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1F6E8D-7F73-1B03-5CDB-F1AC06DDA53B}"/>
              </a:ext>
            </a:extLst>
          </p:cNvPr>
          <p:cNvSpPr txBox="1"/>
          <p:nvPr/>
        </p:nvSpPr>
        <p:spPr>
          <a:xfrm>
            <a:off x="946147" y="1410270"/>
            <a:ext cx="1091443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Partners across the research ecosystem use this “distributed, accumulative trust model”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+mj-lt"/>
              </a:rPr>
              <a:t>Government</a:t>
            </a:r>
            <a:r>
              <a:rPr lang="en-US" sz="1800" dirty="0">
                <a:solidFill>
                  <a:schemeClr val="bg1"/>
                </a:solidFill>
                <a:latin typeface="+mj-lt"/>
              </a:rPr>
              <a:t>: US Government ORCID Consortium (NASA, Brookhaven, CDC, USGS, EPA, etc.) </a:t>
            </a:r>
          </a:p>
          <a:p>
            <a:endParaRPr lang="en-US" dirty="0">
              <a:solidFill>
                <a:schemeClr val="bg1"/>
              </a:solidFill>
              <a:latin typeface="+mj-lt"/>
            </a:endParaRPr>
          </a:p>
          <a:p>
            <a:endParaRPr lang="en-US" b="1" dirty="0">
              <a:solidFill>
                <a:schemeClr val="bg1"/>
              </a:solidFill>
              <a:latin typeface="+mj-lt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+mj-lt"/>
              </a:rPr>
              <a:t>Funders</a:t>
            </a:r>
            <a:r>
              <a:rPr lang="en-US" sz="1800" dirty="0">
                <a:solidFill>
                  <a:schemeClr val="bg1"/>
                </a:solidFill>
                <a:latin typeface="+mj-lt"/>
              </a:rPr>
              <a:t>: American Heart Association, Howard Hughes Medical Institute, Simons Foundation, NIH, NSF, etc.</a:t>
            </a:r>
          </a:p>
          <a:p>
            <a:endParaRPr lang="en-US" dirty="0">
              <a:solidFill>
                <a:schemeClr val="bg1"/>
              </a:solidFill>
              <a:latin typeface="+mj-lt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+mj-lt"/>
              </a:rPr>
              <a:t>Publishers</a:t>
            </a:r>
            <a:r>
              <a:rPr lang="en-US" sz="1800" dirty="0">
                <a:solidFill>
                  <a:schemeClr val="bg1"/>
                </a:solidFill>
                <a:latin typeface="+mj-lt"/>
              </a:rPr>
              <a:t>: Elsevier, Clarivate, IEEE, IGI, ISI, PNAS, ProQuest, </a:t>
            </a:r>
            <a:r>
              <a:rPr lang="en-US" sz="1800" dirty="0" err="1">
                <a:solidFill>
                  <a:schemeClr val="bg1"/>
                </a:solidFill>
                <a:latin typeface="+mj-lt"/>
              </a:rPr>
              <a:t>PLoS</a:t>
            </a:r>
            <a:r>
              <a:rPr lang="en-US" sz="1800" dirty="0">
                <a:solidFill>
                  <a:schemeClr val="bg1"/>
                </a:solidFill>
                <a:latin typeface="+mj-lt"/>
              </a:rPr>
              <a:t>, Sage, Wiley, etc.</a:t>
            </a:r>
          </a:p>
          <a:p>
            <a:endParaRPr lang="en-US" dirty="0">
              <a:solidFill>
                <a:schemeClr val="bg1"/>
              </a:solidFill>
              <a:latin typeface="+mj-lt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+mj-lt"/>
              </a:rPr>
              <a:t>Research organizations</a:t>
            </a:r>
          </a:p>
          <a:p>
            <a:endParaRPr lang="en-US" dirty="0">
              <a:solidFill>
                <a:schemeClr val="bg1"/>
              </a:solidFill>
              <a:latin typeface="+mj-lt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+mj-lt"/>
              </a:rPr>
              <a:t>Systems</a:t>
            </a:r>
            <a:r>
              <a:rPr lang="en-US" sz="1800" dirty="0">
                <a:solidFill>
                  <a:schemeClr val="bg1"/>
                </a:solidFill>
                <a:latin typeface="+mj-lt"/>
              </a:rPr>
              <a:t>: Plum Analytics, Dimensions, Digital Science</a:t>
            </a:r>
          </a:p>
          <a:p>
            <a:endParaRPr lang="en-US" dirty="0">
              <a:solidFill>
                <a:schemeClr val="bg1"/>
              </a:solidFill>
              <a:latin typeface="+mj-lt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+mj-lt"/>
              </a:rPr>
              <a:t>A global community of researchers</a:t>
            </a:r>
            <a:r>
              <a:rPr lang="en-US" sz="1800" dirty="0">
                <a:solidFill>
                  <a:schemeClr val="bg1"/>
                </a:solidFill>
                <a:latin typeface="+mj-lt"/>
              </a:rPr>
              <a:t>: </a:t>
            </a:r>
            <a:r>
              <a:rPr lang="en-US" sz="1800" u="sng" dirty="0">
                <a:solidFill>
                  <a:schemeClr val="bg1"/>
                </a:solidFill>
                <a:latin typeface="+mj-lt"/>
              </a:rPr>
              <a:t>15 million ORCID </a:t>
            </a:r>
            <a:r>
              <a:rPr lang="en-US" sz="1800" u="sng" dirty="0" err="1">
                <a:solidFill>
                  <a:schemeClr val="bg1"/>
                </a:solidFill>
                <a:latin typeface="+mj-lt"/>
              </a:rPr>
              <a:t>iDs</a:t>
            </a:r>
            <a:r>
              <a:rPr lang="en-US" sz="1800" u="sng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+mj-lt"/>
              </a:rPr>
              <a:t>in the registry; 10,000 records created every day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42F5B4-2AD9-9358-A871-70F8D0C50274}"/>
              </a:ext>
            </a:extLst>
          </p:cNvPr>
          <p:cNvSpPr txBox="1"/>
          <p:nvPr/>
        </p:nvSpPr>
        <p:spPr>
          <a:xfrm>
            <a:off x="602436" y="410081"/>
            <a:ext cx="10608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Who uses ORCID?</a:t>
            </a:r>
          </a:p>
        </p:txBody>
      </p:sp>
    </p:spTree>
    <p:extLst>
      <p:ext uri="{BB962C8B-B14F-4D97-AF65-F5344CB8AC3E}">
        <p14:creationId xmlns:p14="http://schemas.microsoft.com/office/powerpoint/2010/main" val="1003268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2A416-A3C5-643D-4291-914AB48BFD44}"/>
              </a:ext>
            </a:extLst>
          </p:cNvPr>
          <p:cNvSpPr txBox="1"/>
          <p:nvPr/>
        </p:nvSpPr>
        <p:spPr>
          <a:xfrm>
            <a:off x="327588" y="417812"/>
            <a:ext cx="115368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How will ORCIDs be used by federal research funders?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C0749D-B5E4-D77A-101C-173665E6C068}"/>
              </a:ext>
            </a:extLst>
          </p:cNvPr>
          <p:cNvSpPr txBox="1"/>
          <p:nvPr/>
        </p:nvSpPr>
        <p:spPr>
          <a:xfrm>
            <a:off x="327588" y="1693280"/>
            <a:ext cx="11838774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In 2022 alone:</a:t>
            </a:r>
          </a:p>
          <a:p>
            <a:endParaRPr lang="en-US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National Security Presidential Memorandum (NSPM)-33 Implementation Guidance</a:t>
            </a:r>
          </a:p>
          <a:p>
            <a:endParaRPr lang="en-US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OSTP policy, </a:t>
            </a:r>
            <a:r>
              <a:rPr lang="en-US" sz="2800" u="sng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Ensuring Free, Immediate, and Equitable Access to Federally Funded Research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endParaRPr lang="en-US" sz="2800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endParaRPr lang="en-US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latin typeface="+mj-lt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434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2A416-A3C5-643D-4291-914AB48BFD44}"/>
              </a:ext>
            </a:extLst>
          </p:cNvPr>
          <p:cNvSpPr txBox="1"/>
          <p:nvPr/>
        </p:nvSpPr>
        <p:spPr>
          <a:xfrm>
            <a:off x="327588" y="417812"/>
            <a:ext cx="115368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How will ORCIDs be used by federal research funders?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C0749D-B5E4-D77A-101C-173665E6C068}"/>
              </a:ext>
            </a:extLst>
          </p:cNvPr>
          <p:cNvSpPr txBox="1"/>
          <p:nvPr/>
        </p:nvSpPr>
        <p:spPr>
          <a:xfrm>
            <a:off x="327588" y="1693280"/>
            <a:ext cx="11838774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National Security Presidential Memorandum (NSPM)-33</a:t>
            </a:r>
            <a:endParaRPr lang="en-US" sz="2800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endParaRPr lang="en-US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Issued January 14, 2021 - Interagency effort led by the White House Office of Science and Technology Policy (OSTP), the National Institutes of Health, and the National Science Foundation</a:t>
            </a:r>
          </a:p>
          <a:p>
            <a:endParaRPr lang="en-US" sz="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Directs federal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research funding agencies to establish requirements for researchers supported by or working on any Federal research grant to register with a service that provides a digital persistent identifier.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latin typeface="+mj-lt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58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2A416-A3C5-643D-4291-914AB48BFD44}"/>
              </a:ext>
            </a:extLst>
          </p:cNvPr>
          <p:cNvSpPr txBox="1"/>
          <p:nvPr/>
        </p:nvSpPr>
        <p:spPr>
          <a:xfrm>
            <a:off x="327588" y="308481"/>
            <a:ext cx="115368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How will ORCIDs be used by federal research funders?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C0749D-B5E4-D77A-101C-173665E6C068}"/>
              </a:ext>
            </a:extLst>
          </p:cNvPr>
          <p:cNvSpPr txBox="1"/>
          <p:nvPr/>
        </p:nvSpPr>
        <p:spPr>
          <a:xfrm>
            <a:off x="327588" y="1693280"/>
            <a:ext cx="118387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85C822-5C0F-FD87-C91E-97FEFBE728D7}"/>
              </a:ext>
            </a:extLst>
          </p:cNvPr>
          <p:cNvSpPr txBox="1"/>
          <p:nvPr/>
        </p:nvSpPr>
        <p:spPr>
          <a:xfrm>
            <a:off x="477078" y="1371600"/>
            <a:ext cx="11387333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National Security Presidential Memorandum 33 Implementation Guidance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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 Light" panose="020F0302020204030204" pitchFamily="34" charset="0"/>
              </a:rPr>
              <a:t>Issued January 4, 2022.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Directs federal research funding agencies to: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Incorporate persistent identifiers (PIDs) into their electronic systems and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grant and cooperative agreement application and disclosure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processes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Agencies 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may require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 PIDs as NIH has for research training, fellowship, education, and career development awards since FY2020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ORCID is the PID for individuals/researchers that meets federal requirements (e.g., non-proprietary).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Some agencies, such as NSF, will specify use of ORCID.  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Allow, not require, submission of disclosure information via a PID service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</a:rPr>
              <a:t>Researchers can choose whether to make information available through their PID profile/record, such as ORCID. 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5095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2A416-A3C5-643D-4291-914AB48BFD44}"/>
              </a:ext>
            </a:extLst>
          </p:cNvPr>
          <p:cNvSpPr txBox="1"/>
          <p:nvPr/>
        </p:nvSpPr>
        <p:spPr>
          <a:xfrm>
            <a:off x="327588" y="308481"/>
            <a:ext cx="115368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How will ORCIDs be used by federal research funders?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C0749D-B5E4-D77A-101C-173665E6C068}"/>
              </a:ext>
            </a:extLst>
          </p:cNvPr>
          <p:cNvSpPr txBox="1"/>
          <p:nvPr/>
        </p:nvSpPr>
        <p:spPr>
          <a:xfrm>
            <a:off x="327588" y="1693280"/>
            <a:ext cx="118387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85C822-5C0F-FD87-C91E-97FEFBE728D7}"/>
              </a:ext>
            </a:extLst>
          </p:cNvPr>
          <p:cNvSpPr txBox="1"/>
          <p:nvPr/>
        </p:nvSpPr>
        <p:spPr>
          <a:xfrm>
            <a:off x="477078" y="1590261"/>
            <a:ext cx="11387333" cy="4325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August 25, 2022, OSTP policy, </a:t>
            </a:r>
            <a:r>
              <a:rPr lang="en-US" sz="2400" u="sng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Ensuring Free, Immediate, and Equitable Access to Federally Funded Research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directs federal agencies to: </a:t>
            </a:r>
            <a:endParaRPr lang="en-US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Instruct federally funded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researchers to obtain a persistent identifier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the NSPM-33 Implementation Guidance,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 it in published research outputs, and provide federal agencies with the metadata associated with all published research outputs they produce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consistent with the law, privacy, and security considerations. </a:t>
            </a:r>
            <a:endParaRPr lang="en-US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unique persistent identifiers to all scientific research and development awards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intramural research protocols that have appropriate metadata linking the funding agency and their awardees through their digital persistent identifiers.</a:t>
            </a:r>
            <a:endParaRPr lang="en-US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7186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2A416-A3C5-643D-4291-914AB48BFD44}"/>
              </a:ext>
            </a:extLst>
          </p:cNvPr>
          <p:cNvSpPr txBox="1"/>
          <p:nvPr/>
        </p:nvSpPr>
        <p:spPr>
          <a:xfrm>
            <a:off x="327588" y="308481"/>
            <a:ext cx="115368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Reducing Administrative Burden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C0749D-B5E4-D77A-101C-173665E6C068}"/>
              </a:ext>
            </a:extLst>
          </p:cNvPr>
          <p:cNvSpPr txBox="1"/>
          <p:nvPr/>
        </p:nvSpPr>
        <p:spPr>
          <a:xfrm>
            <a:off x="327588" y="1693280"/>
            <a:ext cx="118387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85C822-5C0F-FD87-C91E-97FEFBE728D7}"/>
              </a:ext>
            </a:extLst>
          </p:cNvPr>
          <p:cNvSpPr txBox="1"/>
          <p:nvPr/>
        </p:nvSpPr>
        <p:spPr>
          <a:xfrm>
            <a:off x="170916" y="1289832"/>
            <a:ext cx="1161874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Maintain information in your ORCID record that can be accessed by research funders, publishers, your institution, and others at your discretion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Work history, education, affiliations, funding awards, publications, data sets and other information that can auto-populate grant proposals and other forms.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Allow trusted organizations (e.g., NIH and Penn) to access and add research information in your ORCID record (i.e., read and write). Facilitates interoperability and data sharing between systems and workflows.</a:t>
            </a:r>
          </a:p>
          <a:p>
            <a:pPr marL="1257300" lvl="3" indent="-342900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Allows research sponsors to pre-populate proposals and other forms with information in your profile (e.g., CV, biosketch, current and pending support)</a:t>
            </a:r>
          </a:p>
          <a:p>
            <a:pPr marL="1714500" lvl="4" indent="-342900">
              <a:buFont typeface="Calibri Light" panose="020F0302020204030204" pitchFamily="34" charset="0"/>
              <a:buChar char="―"/>
            </a:pPr>
            <a:r>
              <a:rPr lang="en-US" sz="22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NIH and NSF already allow researchers to import data from ORCID into SciENcv for </a:t>
            </a:r>
            <a:r>
              <a:rPr lang="en-US" sz="2200" b="0" i="0" u="none" strike="noStrike" baseline="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Biosketches</a:t>
            </a:r>
            <a:r>
              <a:rPr lang="en-US" sz="22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and will do the same for current and pending support. </a:t>
            </a:r>
            <a:endParaRPr lang="en-US" sz="22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Reduces initial and duplicative data entry with trusted organizations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Permissions can be revoked by you at any time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4440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2A416-A3C5-643D-4291-914AB48BFD44}"/>
              </a:ext>
            </a:extLst>
          </p:cNvPr>
          <p:cNvSpPr txBox="1"/>
          <p:nvPr/>
        </p:nvSpPr>
        <p:spPr>
          <a:xfrm>
            <a:off x="327588" y="308481"/>
            <a:ext cx="115368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Reducing Administrative Burden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C0749D-B5E4-D77A-101C-173665E6C068}"/>
              </a:ext>
            </a:extLst>
          </p:cNvPr>
          <p:cNvSpPr txBox="1"/>
          <p:nvPr/>
        </p:nvSpPr>
        <p:spPr>
          <a:xfrm>
            <a:off x="327588" y="1693280"/>
            <a:ext cx="118387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85C822-5C0F-FD87-C91E-97FEFBE728D7}"/>
              </a:ext>
            </a:extLst>
          </p:cNvPr>
          <p:cNvSpPr txBox="1"/>
          <p:nvPr/>
        </p:nvSpPr>
        <p:spPr>
          <a:xfrm>
            <a:off x="623844" y="1225689"/>
            <a:ext cx="98703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Ability to exchange information from multiple systems. </a:t>
            </a: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Examples include: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CrossRef Metadata Search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DataCite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Europe PubMed Central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ISNI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The Lens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MLA International Bibliography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DOE/OSTI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ResearcherID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Scopus Author ID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OpenAire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And more</a:t>
            </a:r>
          </a:p>
          <a:p>
            <a:pPr marL="0" lvl="1"/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996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1745</TotalTime>
  <Words>1319</Words>
  <Application>Microsoft Office PowerPoint</Application>
  <PresentationFormat>Widescreen</PresentationFormat>
  <Paragraphs>149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Nichols, Lisa</dc:creator>
  <cp:lastModifiedBy>Oberlin, Stephanie</cp:lastModifiedBy>
  <cp:revision>48</cp:revision>
  <dcterms:created xsi:type="dcterms:W3CDTF">2022-08-23T19:51:08Z</dcterms:created>
  <dcterms:modified xsi:type="dcterms:W3CDTF">2022-12-14T16:26:11Z</dcterms:modified>
</cp:coreProperties>
</file>